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4" r:id="rId4"/>
    <p:sldId id="265" r:id="rId5"/>
    <p:sldId id="266" r:id="rId6"/>
    <p:sldId id="267" r:id="rId7"/>
    <p:sldId id="276" r:id="rId8"/>
    <p:sldId id="268" r:id="rId9"/>
    <p:sldId id="269" r:id="rId10"/>
    <p:sldId id="280" r:id="rId11"/>
    <p:sldId id="281" r:id="rId12"/>
    <p:sldId id="270" r:id="rId13"/>
    <p:sldId id="282" r:id="rId14"/>
    <p:sldId id="271" r:id="rId15"/>
    <p:sldId id="283" r:id="rId16"/>
    <p:sldId id="284" r:id="rId17"/>
    <p:sldId id="273" r:id="rId18"/>
    <p:sldId id="272" r:id="rId19"/>
    <p:sldId id="274" r:id="rId20"/>
    <p:sldId id="277" r:id="rId21"/>
    <p:sldId id="278" r:id="rId22"/>
    <p:sldId id="279" r:id="rId23"/>
    <p:sldId id="275" r:id="rId24"/>
    <p:sldId id="25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5E2"/>
    <a:srgbClr val="7AC367"/>
    <a:srgbClr val="088DD8"/>
    <a:srgbClr val="21A038"/>
    <a:srgbClr val="33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0" autoAdjust="0"/>
    <p:restoredTop sz="94660"/>
  </p:normalViewPr>
  <p:slideViewPr>
    <p:cSldViewPr snapToGrid="0">
      <p:cViewPr varScale="1">
        <p:scale>
          <a:sx n="80" d="100"/>
          <a:sy n="80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CBC0C-0134-4AA1-5C08-718412029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12AA1C-218C-45B6-19B8-F04438B67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6AB102-0249-62D2-9ED4-BA32EBB2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C93B5-0216-DC24-D8BC-90FDDA30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912A88-B3E5-AEAD-1FB3-0369EB98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019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4375B-94DF-2F14-2EE5-F194CBDD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9E9AE6-2EB5-6124-FBA1-214F30B5B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8E98C-63D0-D3E9-6349-73F57C378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F8258-CB05-D704-D15B-B253EBE4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505345-F15E-DED2-2726-48A1E8AF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8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A09CAB-2D60-C382-BA7E-B95A1B83F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069551-66B2-5004-CC59-4147CDBD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BA3DC-E5C1-7974-BC17-E42E3DE3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8F988C-4FD0-0C87-7461-33DE15D4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649CB-E2DD-157D-E858-33E9E811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38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620AA-B386-B034-24D2-341861AD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150B5-079A-081F-3BAA-721EE222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36C73F-ECCF-ED3A-2B7A-44F79C67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928688-F4F6-4CB9-E37B-5DA4F3C6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4351DB-77EC-4C7D-709C-FB31CC2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35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CF362-DB2E-DBD5-8635-E7CAEF43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F01B5-3EBD-B29A-96A6-070E8E467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27441D-56EB-09BE-402D-1B0D9B07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420AB2-98AE-617D-6F88-E09F69FD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CA6EBB-483C-7285-72AC-9399D118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193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DC3C8-A3C1-3ECC-DBBB-4A086438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1CD9D-8AE9-DD13-243B-A81A553CA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BC4893-FE0C-94A2-E189-90F1A6F1A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F39212-152A-918D-0225-47DCDA54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6839A8-ED8D-5DB1-D834-E178A896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17001E-A7D0-5B70-423A-EB501568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28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C4F25-1ABF-2F43-137E-E0C44E2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A41BF3-AD18-17AE-3C55-B73EA60F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3A7475-2702-9A19-DCDE-6D2A405B7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153608-EC48-AACE-551F-8578FEEE4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6748A5-DA48-271E-80D0-B8596C388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57ABE8-F03B-2A36-7BA2-D128373D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35B895-5B32-492B-9133-049FBBE3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E001156-C21C-3182-E80F-2EEA5A34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52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66C79-081F-6B0A-4BB2-90E09C15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EB7798-A1F0-7F04-BCDD-E87CE65D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A6EFD5-0307-0AE5-CAB1-BF83609D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37382C-CE18-1924-2D67-FEC072D5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83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7FF103-8F76-31D3-8C0E-3AB3C0F3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9F8007-1773-2B09-1F60-B992C6DB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0790D7-3F7A-2D3A-20C6-A4C20685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26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41195-41D2-8771-DA94-39F3D532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5C07E0-A99E-B26E-4E5D-209FF6468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3CD71B-E0B8-B92A-2519-ABBBA10B6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0724A4-AE86-7F10-D50D-6DD18C69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4517D-71D6-39A7-EA24-3B49867A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A37810-F732-4D9D-D9F7-DC838ECA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318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A518F-C4CC-3F6E-7A9C-033D7A0E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3C3187-962F-8400-42E5-E84AEA526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8E7FE0-40BE-E625-1372-95C6694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34E726-D859-D881-E245-77D007C0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A29315-AB9A-9277-F7C6-75E2656F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2EB7E0-0A7E-183D-FCF0-B1C18653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423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AFE88-FABB-96F4-867A-2517E13A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D1F24F-D983-20DB-F011-AFD23FA8E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AF137-FD20-0CB1-38C8-83FA6EC87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482B-C1BA-4357-9951-ED767814E44A}" type="datetimeFigureOut">
              <a:rPr lang="ru-RU" smtClean="0"/>
              <a:t>25.11.2023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2CFEFD-02D6-17D9-2872-63FAC6B8D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B39298-C96A-0445-72E6-C086B8D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A5192-4054-48AF-9D54-7BAD213ACC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10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B2433-5FAB-ED3D-AFAF-98E23D13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55" y="282784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3200" dirty="0">
                <a:latin typeface="Arial Black" panose="020B0A04020102020204" pitchFamily="34" charset="0"/>
                <a:ea typeface="+mn-ea"/>
                <a:cs typeface="+mn-cs"/>
              </a:rPr>
              <a:t>Команда Забайкальского края представляет: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7C557C-FBD6-E9DA-985D-7137A577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280" y="3780944"/>
            <a:ext cx="10515600" cy="37814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Концепт приложения для </a:t>
            </a:r>
          </a:p>
          <a:p>
            <a:pPr marL="0" indent="0" algn="ctr">
              <a:buNone/>
            </a:pPr>
            <a:r>
              <a:rPr lang="ru-RU" sz="3200" dirty="0"/>
              <a:t>организации корпоративного питания для сотрудников.</a:t>
            </a:r>
          </a:p>
          <a:p>
            <a:pPr marL="0" indent="0" algn="ctr">
              <a:buNone/>
            </a:pP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31E50-DB87-FDAD-CC46-5851B01F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41" y="2035223"/>
            <a:ext cx="1499177" cy="150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4A9D6-F515-1795-6BBE-6E307D9EE60B}"/>
              </a:ext>
            </a:extLst>
          </p:cNvPr>
          <p:cNvSpPr txBox="1"/>
          <p:nvPr/>
        </p:nvSpPr>
        <p:spPr>
          <a:xfrm>
            <a:off x="4449950" y="2341349"/>
            <a:ext cx="6205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err="1">
                <a:solidFill>
                  <a:srgbClr val="21A038"/>
                </a:solidFill>
                <a:latin typeface="Arial Black" panose="020B0A04020102020204" pitchFamily="34" charset="0"/>
              </a:rPr>
              <a:t>Сбер</a:t>
            </a:r>
            <a:r>
              <a:rPr lang="ru-RU" sz="7200" dirty="0" err="1">
                <a:solidFill>
                  <a:srgbClr val="00B050"/>
                </a:solidFill>
                <a:latin typeface="Arial Black" panose="020B0A04020102020204" pitchFamily="34" charset="0"/>
              </a:rPr>
              <a:t>Кафе</a:t>
            </a:r>
            <a:endParaRPr lang="ru-RU" sz="72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0DA96-BDA6-A0FF-9090-15D3E555C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87243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Просмотр и редактирование продуктов прямо в корзине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5320E3-88EF-26AB-6566-D139A5B2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37" y="2012806"/>
            <a:ext cx="8807254" cy="3722768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  <a:reflection stA="45000" endPos="2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692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375A9-9C4E-A205-8F6B-B4632AB3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6297"/>
            <a:ext cx="8634845" cy="1325563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Возможность заказа бизнес-ланча на сегодня и возможность просмотра бизнес-ланчей на несколько дней вперёд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F295-72E5-FBEA-B391-7860F63A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" y="2071627"/>
            <a:ext cx="5448276" cy="3064514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  <a:reflection stA="45000" endPos="240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ADAD8-380D-FA64-D39B-742460582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90" y="2374686"/>
            <a:ext cx="6504710" cy="2617983"/>
          </a:xfrm>
          <a:prstGeom prst="rect">
            <a:avLst/>
          </a:prstGeom>
          <a:effectLst>
            <a:glow rad="127000">
              <a:schemeClr val="tx1">
                <a:alpha val="45000"/>
              </a:schemeClr>
            </a:glow>
            <a:reflection stA="45000" endPos="2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8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7D33B-EB4F-E33A-2CF2-A105BD11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74295"/>
            <a:ext cx="11262360" cy="2049145"/>
          </a:xfrm>
        </p:spPr>
        <p:txBody>
          <a:bodyPr>
            <a:noAutofit/>
          </a:bodyPr>
          <a:lstStyle/>
          <a:p>
            <a:r>
              <a:rPr lang="ru-RU" sz="3600" b="0" i="0" dirty="0">
                <a:effectLst/>
                <a:latin typeface="Arial Black" panose="020B0A04020102020204" pitchFamily="34" charset="0"/>
              </a:rPr>
              <a:t>Возможность заказать продукт с просмотром чека, бронированием столика на промежуток времени или забрать с собой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E7E78-9497-965F-E176-390B39488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2404734"/>
            <a:ext cx="4100195" cy="3447591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CE9A40-3F42-F166-266A-31AC35656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64" y="2123440"/>
            <a:ext cx="3333809" cy="372888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7845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305C4-A812-CF77-E374-8CC0504F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307"/>
            <a:ext cx="9407236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Такая же возможность и для бизнес-ланча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F68D3-0E2E-1CFE-A01A-3BD4E595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88" y="1962479"/>
            <a:ext cx="7630731" cy="4417539"/>
          </a:xfrm>
          <a:prstGeom prst="rect">
            <a:avLst/>
          </a:prstGeom>
          <a:effectLst>
            <a:glow rad="127000">
              <a:schemeClr val="tx1">
                <a:alpha val="49000"/>
              </a:schemeClr>
            </a:glow>
            <a:reflection stA="45000" endPos="1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93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34A2F77-088C-CA4E-0215-D8CB6211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0" y="355600"/>
            <a:ext cx="7782560" cy="128016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Возможность пользователя просматривать свои заказы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87208E-5537-B03A-20AF-A718625E1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1899854"/>
            <a:ext cx="6024880" cy="3324581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645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41903-D8B6-0403-C3BD-9407BD0A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0" y="249382"/>
            <a:ext cx="8783782" cy="1056842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Система рейтинга и комментариев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647EF0-4669-3715-1141-3FD157BC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2" y="1186425"/>
            <a:ext cx="4747671" cy="4983912"/>
          </a:xfrm>
          <a:prstGeom prst="rect">
            <a:avLst/>
          </a:prstGeom>
          <a:effectLst>
            <a:glow rad="127000">
              <a:schemeClr val="tx1">
                <a:alpha val="45000"/>
              </a:schemeClr>
            </a:glow>
            <a:reflection stA="45000" endPos="160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BB0E57-7220-C5CC-4F66-B861F8AC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83" y="1479820"/>
            <a:ext cx="3124471" cy="4397121"/>
          </a:xfrm>
          <a:prstGeom prst="rect">
            <a:avLst/>
          </a:prstGeom>
          <a:effectLst>
            <a:glow rad="127000">
              <a:schemeClr val="tx1">
                <a:alpha val="44000"/>
              </a:schemeClr>
            </a:glow>
            <a:reflection stA="45000" endPos="1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9325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03DC2-54FD-BA26-3B9F-A40BBCC1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50"/>
            <a:ext cx="7152409" cy="1325563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Arial Black" panose="020B0A04020102020204" pitchFamily="34" charset="0"/>
              </a:rPr>
              <a:t>Просмотр новостей проекта и информации  о компании.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254B59E-8D6C-1C44-4B75-14F21127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" y="1950316"/>
            <a:ext cx="4430905" cy="4351338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15000" dist="508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640083-47E3-56F0-6740-6741ACDB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86" y="2667288"/>
            <a:ext cx="6346630" cy="2740947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7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2590D-3499-6129-9068-B4AACC02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60" y="477520"/>
            <a:ext cx="7127240" cy="104044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Ролевая модель </a:t>
            </a:r>
            <a:r>
              <a:rPr lang="ru-RU" sz="3200" dirty="0" err="1">
                <a:latin typeface="Arial Black" panose="020B0A04020102020204" pitchFamily="34" charset="0"/>
              </a:rPr>
              <a:t>Сберкафе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41812E-C2E8-DEB9-3D00-2B721D65F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0" y="1630680"/>
            <a:ext cx="1706880" cy="170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2A1EB-D338-2003-A43B-9970072D7F4B}"/>
              </a:ext>
            </a:extLst>
          </p:cNvPr>
          <p:cNvSpPr txBox="1"/>
          <p:nvPr/>
        </p:nvSpPr>
        <p:spPr>
          <a:xfrm>
            <a:off x="4521200" y="3395750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Администратор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A9DEE7-AF65-5A98-C4EA-5AD389D13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35" y="4165599"/>
            <a:ext cx="1269841" cy="12698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D95B801-F8B6-2429-3A8D-DAD71EB5F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78" y="4165599"/>
            <a:ext cx="1185720" cy="11857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E1118F-BD72-B8C2-9153-A00D7E78F438}"/>
              </a:ext>
            </a:extLst>
          </p:cNvPr>
          <p:cNvSpPr txBox="1"/>
          <p:nvPr/>
        </p:nvSpPr>
        <p:spPr>
          <a:xfrm>
            <a:off x="1825335" y="5351319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     Менеджер</a:t>
            </a:r>
          </a:p>
          <a:p>
            <a:r>
              <a:rPr lang="ru-RU" dirty="0">
                <a:latin typeface="Arial Black" panose="020B0A04020102020204" pitchFamily="34" charset="0"/>
              </a:rPr>
              <a:t>обратной связи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F90DD-EC5F-ABB3-EB42-9ABAF7DD1434}"/>
              </a:ext>
            </a:extLst>
          </p:cNvPr>
          <p:cNvSpPr txBox="1"/>
          <p:nvPr/>
        </p:nvSpPr>
        <p:spPr>
          <a:xfrm>
            <a:off x="8040027" y="5351319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Менеджер столовой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E064D5-D95E-B62F-C4BB-B624E829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95" y="1630679"/>
            <a:ext cx="170688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62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A3BE8-1F98-5ABA-428B-4764A36A8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907" y="606024"/>
            <a:ext cx="7844282" cy="5730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Привилегии администратора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C9390C-A5A6-2891-6FCC-8A934487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" y="2011608"/>
            <a:ext cx="4263643" cy="4441526"/>
          </a:xfrm>
          <a:prstGeom prst="rect">
            <a:avLst/>
          </a:prstGeom>
          <a:effectLst>
            <a:glow rad="254000">
              <a:schemeClr val="tx1">
                <a:alpha val="27000"/>
              </a:schemeClr>
            </a:glow>
            <a:reflection stA="45000" endPos="17000" dist="508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A9046A-4A29-6AC2-71CB-653FD732B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8" y="2298821"/>
            <a:ext cx="6349113" cy="162343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B0D905-25F6-D35B-043C-F3524EC8F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49" y="4586123"/>
            <a:ext cx="6349113" cy="1379309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47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F8ABC-EB14-E2E4-2486-BF9D81C2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10" y="335280"/>
            <a:ext cx="8771380" cy="74580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Привилегии менеджера столовой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03A2E-E901-6292-61DA-F9FDF678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50" y="1679762"/>
            <a:ext cx="8771380" cy="2507197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64A8C-B65C-0523-BC0D-5A970534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10" y="4522298"/>
            <a:ext cx="8771380" cy="1931041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14010-C9F3-332C-B6FC-7A08F6AF0E84}"/>
              </a:ext>
            </a:extLst>
          </p:cNvPr>
          <p:cNvSpPr txBox="1"/>
          <p:nvPr/>
        </p:nvSpPr>
        <p:spPr>
          <a:xfrm>
            <a:off x="2245360" y="1081088"/>
            <a:ext cx="725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1. Управление входящими и готовыми заказами </a:t>
            </a:r>
          </a:p>
        </p:txBody>
      </p:sp>
    </p:spTree>
    <p:extLst>
      <p:ext uri="{BB962C8B-B14F-4D97-AF65-F5344CB8AC3E}">
        <p14:creationId xmlns:p14="http://schemas.microsoft.com/office/powerpoint/2010/main" val="940625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6B1801-8469-B34F-7EBE-BD95AF65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44805"/>
            <a:ext cx="9291320" cy="1219835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Arial Black" panose="020B0A04020102020204" pitchFamily="34" charset="0"/>
              </a:rPr>
              <a:t>Состав команды: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D5CCF9-C5D8-B7CC-0794-64795239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" y="2082799"/>
            <a:ext cx="2738221" cy="4277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27FA41-7E93-86CE-FBD7-E17A2703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69" y="2082798"/>
            <a:ext cx="2826298" cy="42773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F7BADF-39F4-CB89-2DF0-5C4CB0A5A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39" y="2082797"/>
            <a:ext cx="2851575" cy="42773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B04CDB-F139-E859-305A-B49F305FF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86" y="2082799"/>
            <a:ext cx="2851574" cy="42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F8ABC-EB14-E2E4-2486-BF9D81C2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10" y="335280"/>
            <a:ext cx="8771380" cy="74580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Привилегии менеджера столовой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14010-C9F3-332C-B6FC-7A08F6AF0E84}"/>
              </a:ext>
            </a:extLst>
          </p:cNvPr>
          <p:cNvSpPr txBox="1"/>
          <p:nvPr/>
        </p:nvSpPr>
        <p:spPr>
          <a:xfrm>
            <a:off x="2245360" y="1081088"/>
            <a:ext cx="725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2. Действия с продуктами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ABA3B9-B302-1607-248D-CEF61117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17" y="1826896"/>
            <a:ext cx="8824725" cy="3566469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  <a:reflection stA="45000" endPos="2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98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F8ABC-EB14-E2E4-2486-BF9D81C2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10" y="335280"/>
            <a:ext cx="8771380" cy="74580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Привилегии менеджера столовой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14010-C9F3-332C-B6FC-7A08F6AF0E84}"/>
              </a:ext>
            </a:extLst>
          </p:cNvPr>
          <p:cNvSpPr txBox="1"/>
          <p:nvPr/>
        </p:nvSpPr>
        <p:spPr>
          <a:xfrm>
            <a:off x="2245360" y="1081088"/>
            <a:ext cx="725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3. Управление столами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691460-2B29-26F0-E31F-6A6598E1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8" y="1691604"/>
            <a:ext cx="2842506" cy="259864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11495E-8775-9A60-9BF5-87078B9B0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" y="4283519"/>
            <a:ext cx="1196444" cy="2743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9CE61C-E930-DD6A-48BA-556BB718E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107" y="1687301"/>
            <a:ext cx="2606266" cy="2446232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6AE7F65-3719-C1A6-4A01-3A617076F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078" y="1748266"/>
            <a:ext cx="4473328" cy="2385267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79791BE-4271-AD5D-B781-BFA65BFBD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091" y="4420691"/>
            <a:ext cx="2972058" cy="1188823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302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F8ABC-EB14-E2E4-2486-BF9D81C2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335280"/>
            <a:ext cx="8120616" cy="74580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Привилегии менеджера столовой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14010-C9F3-332C-B6FC-7A08F6AF0E84}"/>
              </a:ext>
            </a:extLst>
          </p:cNvPr>
          <p:cNvSpPr txBox="1"/>
          <p:nvPr/>
        </p:nvSpPr>
        <p:spPr>
          <a:xfrm>
            <a:off x="2245360" y="1217628"/>
            <a:ext cx="725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4. Просмотр статистики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84F804-A66F-B0D8-6384-93CB69BD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16" y="1754278"/>
            <a:ext cx="7798272" cy="238098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DBC7ED-F137-0594-6503-CA10DD95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24" y="4377863"/>
            <a:ext cx="7907256" cy="2310120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2940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882C4-A580-70CC-25F2-F34FF1BE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60" y="436880"/>
            <a:ext cx="7574280" cy="66452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Привилегии менеджера по обратной связи</a:t>
            </a:r>
            <a:r>
              <a:rPr lang="ru-RU" sz="3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91AF9-8869-F7E6-7ABB-95326D78076B}"/>
              </a:ext>
            </a:extLst>
          </p:cNvPr>
          <p:cNvSpPr txBox="1"/>
          <p:nvPr/>
        </p:nvSpPr>
        <p:spPr>
          <a:xfrm>
            <a:off x="1762760" y="1569115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1. Управление комментариями пользователей: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8EE59-F7F2-558A-A3FE-666D66855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082542"/>
            <a:ext cx="10028866" cy="2350922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2F23E-BEFC-6B9D-1299-381AD2CCCE7F}"/>
              </a:ext>
            </a:extLst>
          </p:cNvPr>
          <p:cNvSpPr txBox="1"/>
          <p:nvPr/>
        </p:nvSpPr>
        <p:spPr>
          <a:xfrm>
            <a:off x="1762760" y="4746836"/>
            <a:ext cx="798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2. Просмотр обращений пользователей: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4E96DA-485F-EEAD-2662-C9412B1FE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5232566"/>
            <a:ext cx="10028866" cy="1381363"/>
          </a:xfrm>
          <a:prstGeom prst="rect">
            <a:avLst/>
          </a:prstGeom>
          <a:effectLst>
            <a:glow rad="127000">
              <a:schemeClr val="tx1">
                <a:alpha val="4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48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5441D-452B-2739-D439-984B524C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Перспективы для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FD6BDD-6A33-FE4F-D8AA-BFD27585B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Подключение Сбер</a:t>
            </a:r>
            <a:r>
              <a:rPr lang="en-US" dirty="0">
                <a:latin typeface="Arial Black" panose="020B0A04020102020204" pitchFamily="34" charset="0"/>
              </a:rPr>
              <a:t>Pay</a:t>
            </a:r>
            <a:r>
              <a:rPr lang="ru-RU" dirty="0">
                <a:latin typeface="Arial Black" panose="020B0A04020102020204" pitchFamily="34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Подключение бонусов </a:t>
            </a:r>
            <a:r>
              <a:rPr lang="ru-RU" dirty="0" err="1">
                <a:latin typeface="Arial Black" panose="020B0A04020102020204" pitchFamily="34" charset="0"/>
              </a:rPr>
              <a:t>СберСпасибо</a:t>
            </a:r>
            <a:r>
              <a:rPr lang="ru-RU" dirty="0">
                <a:latin typeface="Arial Black" panose="020B0A04020102020204" pitchFamily="34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Интеграция проекта в официальное приложение.</a:t>
            </a:r>
          </a:p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Подключение домена.</a:t>
            </a:r>
          </a:p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Подключение приложения к экосистеме Сбера.</a:t>
            </a:r>
          </a:p>
          <a:p>
            <a:pPr marL="514350" indent="-514350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Увеличение числа пользовательских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1960524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6DF94-04B5-FCC4-56AB-6D885D8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482" y="18768"/>
            <a:ext cx="8448040" cy="77628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Техническая реализация: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7E4BE-F668-8D53-4EAA-C9421CB4C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299" y="5124482"/>
            <a:ext cx="7269480" cy="16862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Проект написан на базисе фреймворка </a:t>
            </a:r>
            <a:r>
              <a:rPr lang="ru-RU" b="0" i="0" dirty="0" err="1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Django</a:t>
            </a:r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для бэк-</a:t>
            </a:r>
            <a:r>
              <a:rPr lang="ru-RU" b="0" i="0" dirty="0" err="1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энда</a:t>
            </a:r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с использованием HTML, CSS и </a:t>
            </a:r>
            <a:r>
              <a:rPr lang="ru-RU" b="0" i="0" dirty="0" err="1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JavaScrypt</a:t>
            </a:r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для создания структур страниц, стилей для них и для создания интерактивного приложения.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53364B-F851-1C22-BC6F-66AAD92E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405" y="246638"/>
            <a:ext cx="4126865" cy="2063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037-5CD3-191F-5C65-1799DE92ABDC}"/>
              </a:ext>
            </a:extLst>
          </p:cNvPr>
          <p:cNvSpPr txBox="1"/>
          <p:nvPr/>
        </p:nvSpPr>
        <p:spPr>
          <a:xfrm>
            <a:off x="1930337" y="1495278"/>
            <a:ext cx="92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+</a:t>
            </a:r>
            <a:endParaRPr lang="ru-RU" sz="7200" dirty="0">
              <a:latin typeface="Arial Black" panose="020B0A040201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4CE492-302A-D679-63DB-1619A895C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76" y="1432622"/>
            <a:ext cx="2708747" cy="2707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C09B95-0F5F-C7A6-9784-9EBA65A3844F}"/>
              </a:ext>
            </a:extLst>
          </p:cNvPr>
          <p:cNvSpPr txBox="1"/>
          <p:nvPr/>
        </p:nvSpPr>
        <p:spPr>
          <a:xfrm>
            <a:off x="5118909" y="2687931"/>
            <a:ext cx="67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+</a:t>
            </a:r>
            <a:endParaRPr lang="ru-RU" sz="7200" dirty="0">
              <a:latin typeface="Arial Black" panose="020B0A040201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9BAA27-DBBB-4D73-6006-20790AE87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24" y="2274213"/>
            <a:ext cx="1894974" cy="2428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8A7955-D4AF-8365-5FA1-47BDE755219D}"/>
              </a:ext>
            </a:extLst>
          </p:cNvPr>
          <p:cNvSpPr txBox="1"/>
          <p:nvPr/>
        </p:nvSpPr>
        <p:spPr>
          <a:xfrm>
            <a:off x="8223861" y="3223931"/>
            <a:ext cx="77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+</a:t>
            </a:r>
            <a:endParaRPr lang="ru-RU" sz="7200" dirty="0">
              <a:latin typeface="Arial Black" panose="020B0A040201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C4909F-857C-8DF6-12C3-D6D0459A1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33" y="2996352"/>
            <a:ext cx="5080570" cy="28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63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EA747-2CDA-9214-5F1C-070B6C80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47" y="180669"/>
            <a:ext cx="8153400" cy="215899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Плюсы фреймворка</a:t>
            </a:r>
            <a:r>
              <a:rPr lang="en-US" dirty="0">
                <a:latin typeface="Arial Black" panose="020B0A04020102020204" pitchFamily="34" charset="0"/>
              </a:rPr>
              <a:t> Django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D0D60-5608-47D5-BA0C-7737FE0A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15" y="3429000"/>
            <a:ext cx="3249969" cy="122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Многофункциональность и расширенная комплектация.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73DF56-E32B-7874-268F-F027BCA9B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83" y="2225369"/>
            <a:ext cx="1025831" cy="1025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EF43-E845-C04C-F334-13394C6ABC84}"/>
              </a:ext>
            </a:extLst>
          </p:cNvPr>
          <p:cNvSpPr txBox="1"/>
          <p:nvPr/>
        </p:nvSpPr>
        <p:spPr>
          <a:xfrm>
            <a:off x="4165908" y="3409249"/>
            <a:ext cx="296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</a:t>
            </a:r>
            <a:r>
              <a:rPr lang="ru-RU" sz="2000" dirty="0"/>
              <a:t>Популярность и хороший потенциал для масштабируемости</a:t>
            </a:r>
            <a:r>
              <a:rPr lang="ru-RU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55B5F-78C3-C84D-0A65-E9D227C4C1E7}"/>
              </a:ext>
            </a:extLst>
          </p:cNvPr>
          <p:cNvSpPr txBox="1"/>
          <p:nvPr/>
        </p:nvSpPr>
        <p:spPr>
          <a:xfrm>
            <a:off x="7451053" y="3409249"/>
            <a:ext cx="324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</a:t>
            </a:r>
            <a:r>
              <a:rPr lang="ru-RU" sz="2000" dirty="0"/>
              <a:t>Конфиденциальность.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8C6526-A70B-7172-5769-33E5E8E44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8" y="2272840"/>
            <a:ext cx="930887" cy="9308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347B39-D997-6464-CDF5-978FE9FA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25" y="2272840"/>
            <a:ext cx="930887" cy="9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7DB44-05FB-319A-63D4-4971238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353853"/>
            <a:ext cx="7193280" cy="65436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Кроссплатформенность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5FF31-4F03-2A27-907E-EB724ACD1614}"/>
              </a:ext>
            </a:extLst>
          </p:cNvPr>
          <p:cNvSpPr txBox="1"/>
          <p:nvPr/>
        </p:nvSpPr>
        <p:spPr>
          <a:xfrm>
            <a:off x="132080" y="2260037"/>
            <a:ext cx="420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Браузерная версия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5A59D-690F-A1A2-77AC-4EA9E4AB97B2}"/>
              </a:ext>
            </a:extLst>
          </p:cNvPr>
          <p:cNvSpPr txBox="1"/>
          <p:nvPr/>
        </p:nvSpPr>
        <p:spPr>
          <a:xfrm>
            <a:off x="4649404" y="2001009"/>
            <a:ext cx="20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Мобильная</a:t>
            </a:r>
          </a:p>
          <a:p>
            <a:pPr algn="ctr"/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версия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65BE2-D6EC-B601-FC66-E7CB62E72194}"/>
              </a:ext>
            </a:extLst>
          </p:cNvPr>
          <p:cNvSpPr txBox="1"/>
          <p:nvPr/>
        </p:nvSpPr>
        <p:spPr>
          <a:xfrm>
            <a:off x="7759417" y="2106148"/>
            <a:ext cx="301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Десктопная версия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FB64CA-6377-8E31-592C-70AF45A6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6" y="3058139"/>
            <a:ext cx="4233714" cy="2113441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blurRad="6350" stA="50000" endA="300" endPos="550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D939292-ADFB-D9D3-C5E8-B1DB937C1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4227"/>
          <a:stretch/>
        </p:blipFill>
        <p:spPr>
          <a:xfrm>
            <a:off x="7117080" y="2946448"/>
            <a:ext cx="4297680" cy="2336821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  <a:reflection blurRad="6350" stA="50000" endA="300" endPos="55000" dir="5400000" sy="-100000" algn="bl" rotWithShape="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1B6F8A-569F-A9AB-531B-1AB4AE839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11" y="3058139"/>
            <a:ext cx="1444115" cy="3120661"/>
          </a:xfrm>
          <a:prstGeom prst="roundRect">
            <a:avLst>
              <a:gd name="adj" fmla="val 8928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8950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2BDA4-85F7-5F83-173E-23FFD068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940" y="1198623"/>
            <a:ext cx="6548120" cy="53244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Система авторизации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F195FF-FFB5-F9D9-2380-4974A8B43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0" y="2783840"/>
            <a:ext cx="3255727" cy="2437863"/>
          </a:xfrm>
          <a:prstGeom prst="rect">
            <a:avLst/>
          </a:prstGeom>
          <a:effectLst>
            <a:glow rad="127000">
              <a:schemeClr val="tx1">
                <a:alpha val="43000"/>
              </a:schemeClr>
            </a:glow>
            <a:reflection stA="45000" endPos="240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7F7A6F-3930-A2FD-6D7F-F63EB92F8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53" y="2783840"/>
            <a:ext cx="2233446" cy="3307080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95000" endPos="24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EFAA94-FEF5-4E73-F446-46BFD21E44F6}"/>
              </a:ext>
            </a:extLst>
          </p:cNvPr>
          <p:cNvSpPr txBox="1"/>
          <p:nvPr/>
        </p:nvSpPr>
        <p:spPr>
          <a:xfrm>
            <a:off x="2922201" y="2219344"/>
            <a:ext cx="223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Логин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85BAA9-6746-C21B-2792-CC3EB30FDAB2}"/>
              </a:ext>
            </a:extLst>
          </p:cNvPr>
          <p:cNvSpPr txBox="1"/>
          <p:nvPr/>
        </p:nvSpPr>
        <p:spPr>
          <a:xfrm>
            <a:off x="7125391" y="2219344"/>
            <a:ext cx="214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Регистрация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2813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2BDA4-85F7-5F83-173E-23FFD068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940" y="1186673"/>
            <a:ext cx="6548120" cy="53244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Система авторизации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9C834B-72B5-03A6-A25E-34649E36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98" y="2783840"/>
            <a:ext cx="3749365" cy="2552921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D7845-D319-3EFC-2C77-E3490F788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10" y="2783840"/>
            <a:ext cx="2727938" cy="2952923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12D04-4E6F-C0DE-6086-8A979CD3B0CF}"/>
              </a:ext>
            </a:extLst>
          </p:cNvPr>
          <p:cNvSpPr txBox="1"/>
          <p:nvPr/>
        </p:nvSpPr>
        <p:spPr>
          <a:xfrm>
            <a:off x="2427628" y="1953993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Логин Администрации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F46CA-4CB4-DE9F-EF73-6D61C2A4DB1D}"/>
              </a:ext>
            </a:extLst>
          </p:cNvPr>
          <p:cNvSpPr txBox="1"/>
          <p:nvPr/>
        </p:nvSpPr>
        <p:spPr>
          <a:xfrm>
            <a:off x="6798940" y="2077103"/>
            <a:ext cx="338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Логин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4054245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FE5ED-04A2-951B-571C-81B13308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157955"/>
            <a:ext cx="8407400" cy="78200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Свободное меню, категории, недели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47986-CA5C-4275-4C6A-81E982EAF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3" y="2210766"/>
            <a:ext cx="5745480" cy="302106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AC31BD-ADE4-35DB-4D70-65EC0BF50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231548"/>
            <a:ext cx="5852160" cy="3021065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24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94696-9CB7-B9BD-5C12-96429CAA54DC}"/>
              </a:ext>
            </a:extLst>
          </p:cNvPr>
          <p:cNvSpPr txBox="1"/>
          <p:nvPr/>
        </p:nvSpPr>
        <p:spPr>
          <a:xfrm>
            <a:off x="487680" y="1310640"/>
            <a:ext cx="56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Текущая неделя, категория: супы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D3F7-C5D5-DB00-C64A-3EB0E0468572}"/>
              </a:ext>
            </a:extLst>
          </p:cNvPr>
          <p:cNvSpPr txBox="1"/>
          <p:nvPr/>
        </p:nvSpPr>
        <p:spPr>
          <a:xfrm>
            <a:off x="6339840" y="1310640"/>
            <a:ext cx="569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Следующая неделя, категория: салаты</a:t>
            </a:r>
          </a:p>
        </p:txBody>
      </p:sp>
    </p:spTree>
    <p:extLst>
      <p:ext uri="{BB962C8B-B14F-4D97-AF65-F5344CB8AC3E}">
        <p14:creationId xmlns:p14="http://schemas.microsoft.com/office/powerpoint/2010/main" val="130058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80B94-344E-DB57-6D6F-AD9C5DC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182245"/>
            <a:ext cx="8387080" cy="884555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Возможность добавлять продукты в корзину, смотреть КБЖУ и описание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90980D-9505-03F8-A2B3-C545B67F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02079"/>
            <a:ext cx="3514684" cy="5111749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  <a:reflection stA="45000" endPos="10000" dist="508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73F065-05ED-0BD7-AEDA-3A4CF8212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1603163"/>
            <a:ext cx="3314700" cy="4910666"/>
          </a:xfrm>
          <a:prstGeom prst="rect">
            <a:avLst/>
          </a:prstGeom>
          <a:effectLst>
            <a:glow rad="127000">
              <a:schemeClr val="tx1">
                <a:alpha val="42000"/>
              </a:schemeClr>
            </a:glow>
            <a:reflection stA="45000" endPos="1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43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273</Words>
  <Application>Microsoft Office PowerPoint</Application>
  <PresentationFormat>Широкоэкранный</PresentationFormat>
  <Paragraphs>60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Segoe UI Black</vt:lpstr>
      <vt:lpstr>Тема Office</vt:lpstr>
      <vt:lpstr>Команда Забайкальского края представляет:</vt:lpstr>
      <vt:lpstr>Состав команды:</vt:lpstr>
      <vt:lpstr>Техническая реализация:</vt:lpstr>
      <vt:lpstr>Плюсы фреймворка Django</vt:lpstr>
      <vt:lpstr>Кроссплатформенность</vt:lpstr>
      <vt:lpstr>Система авторизации</vt:lpstr>
      <vt:lpstr>Система авторизации</vt:lpstr>
      <vt:lpstr>Свободное меню, категории, недели</vt:lpstr>
      <vt:lpstr>Возможность добавлять продукты в корзину, смотреть КБЖУ и описание </vt:lpstr>
      <vt:lpstr>Просмотр и редактирование продуктов прямо в корзине</vt:lpstr>
      <vt:lpstr>Возможность заказа бизнес-ланча на сегодня и возможность просмотра бизнес-ланчей на несколько дней вперёд</vt:lpstr>
      <vt:lpstr>Возможность заказать продукт с просмотром чека, бронированием столика на промежуток времени или забрать с собой</vt:lpstr>
      <vt:lpstr>Такая же возможность и для бизнес-ланча</vt:lpstr>
      <vt:lpstr>Возможность пользователя просматривать свои заказы</vt:lpstr>
      <vt:lpstr>Система рейтинга и комментариев</vt:lpstr>
      <vt:lpstr>Просмотр новостей проекта и информации  о компании.</vt:lpstr>
      <vt:lpstr>Ролевая модель Сберкафе</vt:lpstr>
      <vt:lpstr>Привилегии администратора</vt:lpstr>
      <vt:lpstr>Привилегии менеджера столовой</vt:lpstr>
      <vt:lpstr>Привилегии менеджера столовой</vt:lpstr>
      <vt:lpstr>Привилегии менеджера столовой</vt:lpstr>
      <vt:lpstr>Привилегии менеджера столовой</vt:lpstr>
      <vt:lpstr>Привилегии менеджера по обратной связи.</vt:lpstr>
      <vt:lpstr>Перспективы для 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Забайкальского края представляет:</dc:title>
  <dc:creator>user</dc:creator>
  <cp:lastModifiedBy>user</cp:lastModifiedBy>
  <cp:revision>55</cp:revision>
  <dcterms:created xsi:type="dcterms:W3CDTF">2023-11-25T01:11:58Z</dcterms:created>
  <dcterms:modified xsi:type="dcterms:W3CDTF">2023-11-26T00:58:16Z</dcterms:modified>
</cp:coreProperties>
</file>